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67" r:id="rId4"/>
    <p:sldId id="332" r:id="rId5"/>
    <p:sldId id="335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7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84653" autoAdjust="0"/>
  </p:normalViewPr>
  <p:slideViewPr>
    <p:cSldViewPr snapToGrid="0">
      <p:cViewPr varScale="1">
        <p:scale>
          <a:sx n="56" d="100"/>
          <a:sy n="56" d="100"/>
        </p:scale>
        <p:origin x="10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E2DBC-10E0-4D34-8322-8A7DA35C6D6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22795-4479-46C1-A66B-C906B75B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56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22795-4479-46C1-A66B-C906B75B95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73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22795-4479-46C1-A66B-C906B75B95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61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22795-4479-46C1-A66B-C906B75B95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85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22795-4479-46C1-A66B-C906B75B95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2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FE4A4-10AC-46E4-A5DD-3D9941E5F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EE0B96-8B3A-420E-9CCF-08CB12A147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778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CC6EF-3043-4434-B375-05F18FDA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BCA6D-36D8-4767-8502-504EDD902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3652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7490E-34EF-4E31-81F3-16E38589E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626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38E17-3861-4BD3-BCBF-156162C1C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52791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4698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75A1E-8CE1-4732-B660-7E7F6AEE0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C1396-516D-4EE0-93E7-1DACA5549F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85CB7-109C-487B-B25D-DCE0CF9C7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2059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BB98B-D75E-44A6-8E1E-A7736B747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40D372-CCE8-45EA-9BE8-38E1A6D39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8AEAB9-473D-46AB-B27B-BF2995444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16A2AF-CD6F-496D-8184-82BE5B33C6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8D79EC-5EF0-4212-96EC-457EBB4CE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5515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75A00-CC3C-45CD-A95B-FD0A5BA72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6039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53473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0427E-886A-4C5F-A578-701C3E8F8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F7588-56B4-4CB0-96C5-AB5D61EC4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50E1F2-1696-44D4-9ED3-2D5B4D0798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092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EC967-DD64-4143-A636-254853202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9EF64A-2CE7-4E15-B012-1D6D1598BD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E777C3-5305-475F-BE29-FEAEE70122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6745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85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CA6496-2E80-4AE0-BCC0-6C463CAD5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075AB8-E2A0-4CC2-9033-FF3626BA6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B5648A-048D-4611-BA00-45B62BDACE74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5940436"/>
            <a:ext cx="12297103" cy="91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13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gcc02.safelinks.protection.outlook.com/?url=https%3A%2F%2Fwww.cdc.gov%2Flegionella%2Fwmp%2Fconsultant-considerations.html&amp;data=04%7C01%7Cwesenbergm1%40michigan.gov%7C5165d56545cf407cd36d08d8cc8d60af%7Cd5fb7087377742ad966a892ef47225d1%7C0%7C0%7C637484254997387520%7CUnknown%7CTWFpbGZsb3d8eyJWIjoiMC4wLjAwMDAiLCJQIjoiV2luMzIiLCJBTiI6Ik1haWwiLCJXVCI6Mn0%3D%7C2000&amp;sdata=dzlw0iG3lT%2FcmakLLZ5dcxbBLL%2F1pvHjvMV7lOZM4d4%3D&amp;reserved=0" TargetMode="External"/><Relationship Id="rId3" Type="http://schemas.openxmlformats.org/officeDocument/2006/relationships/hyperlink" Target="https://gcc02.safelinks.protection.outlook.com/?url=https%3A%2F%2Fwww.epa.gov%2Fsites%2Fproduction%2Ffiles%2F2020-05%2Fdocuments%2Ffinal_maintaining_building_water_quality_5.6.20-v2.pdf&amp;data=04%7C01%7Cwesenbergm1%40michigan.gov%7C5165d56545cf407cd36d08d8cc8d60af%7Cd5fb7087377742ad966a892ef47225d1%7C0%7C0%7C637484254997367607%7CUnknown%7CTWFpbGZsb3d8eyJWIjoiMC4wLjAwMDAiLCJQIjoiV2luMzIiLCJBTiI6Ik1haWwiLCJXVCI6Mn0%3D%7C2000&amp;sdata=L08ZhJwGhjkFDVkARyKC9KZ%2FTH4erGE%2BYKPAV7C5Gts%3D&amp;reserved=0" TargetMode="External"/><Relationship Id="rId7" Type="http://schemas.openxmlformats.org/officeDocument/2006/relationships/hyperlink" Target="https://gcc02.safelinks.protection.outlook.com/?url=https%3A%2F%2Fwww.michigan.gov%2Fdocuments%2Fmdhhs%2FReopening_Aquatic_Venues_703112_7.pdf&amp;data=04%7C01%7Cwesenbergm1%40michigan.gov%7C5165d56545cf407cd36d08d8cc8d60af%7Cd5fb7087377742ad966a892ef47225d1%7C0%7C0%7C637484254997377558%7CUnknown%7CTWFpbGZsb3d8eyJWIjoiMC4wLjAwMDAiLCJQIjoiV2luMzIiLCJBTiI6Ik1haWwiLCJXVCI6Mn0%3D%7C2000&amp;sdata=%2Bi8WLkmXeoOiEsKukxQvnqeyyC%2FOuus0vOH2m%2FuZLxQ%3D&amp;reserved=0" TargetMode="External"/><Relationship Id="rId2" Type="http://schemas.openxmlformats.org/officeDocument/2006/relationships/hyperlink" Target="https://gcc02.safelinks.protection.outlook.com/?url=https%3A%2F%2Fwww.cdc.gov%2Fcoronavirus%2F2019-ncov%2Fphp%2Fbuilding-water-system.html&amp;data=04%7C01%7Cwesenbergm1%40michigan.gov%7C5165d56545cf407cd36d08d8cc8d60af%7Cd5fb7087377742ad966a892ef47225d1%7C0%7C0%7C637484254997357651%7CUnknown%7CTWFpbGZsb3d8eyJWIjoiMC4wLjAwMDAiLCJQIjoiV2luMzIiLCJBTiI6Ik1haWwiLCJXVCI6Mn0%3D%7C2000&amp;sdata=dWf5ps7qDczwjUY5NY%2FrhbNZFs6wek7H9BKJfc1OLmY%3D&amp;reserved=0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gcc02.safelinks.protection.outlook.com/?url=https%3A%2F%2Fwww.michigan.gov%2Fdocuments%2Fmdhhs%2FBuilding_Reopening_Guidance_697984_7.pdf&amp;data=04%7C01%7Cwesenbergm1%40michigan.gov%7C5165d56545cf407cd36d08d8cc8d60af%7Cd5fb7087377742ad966a892ef47225d1%7C0%7C0%7C637484254997377558%7CUnknown%7CTWFpbGZsb3d8eyJWIjoiMC4wLjAwMDAiLCJQIjoiV2luMzIiLCJBTiI6Ik1haWwiLCJXVCI6Mn0%3D%7C2000&amp;sdata=6YV%2BVO2Qd4oTpQmXz0cZHfvWnqBhx6vx1Uo3kIaojkM%3D&amp;reserved=0" TargetMode="External"/><Relationship Id="rId11" Type="http://schemas.openxmlformats.org/officeDocument/2006/relationships/hyperlink" Target="https://gcc02.safelinks.protection.outlook.com/?url=https%3A%2F%2Fwww.techstreet.com%2Fashrae%2Fstandards%2Fguideline-12-2020-managing-the-risk-of-legionellosis-associated-with-building-water-systems%3Fproduct_id%3D2111422&amp;data=04%7C01%7Cwesenbergm1%40michigan.gov%7C5165d56545cf407cd36d08d8cc8d60af%7Cd5fb7087377742ad966a892ef47225d1%7C0%7C0%7C637484254997397477%7CUnknown%7CTWFpbGZsb3d8eyJWIjoiMC4wLjAwMDAiLCJQIjoiV2luMzIiLCJBTiI6Ik1haWwiLCJXVCI6Mn0%3D%7C2000&amp;sdata=q6QzBMrCF1Q%2Bo5eLkIUff%2F61AlgIX4ouc0i5yVdnGEs%3D&amp;reserved=0" TargetMode="External"/><Relationship Id="rId5" Type="http://schemas.openxmlformats.org/officeDocument/2006/relationships/hyperlink" Target="https://gcc02.safelinks.protection.outlook.com/?url=https%3A%2F%2Fwww.michigan.gov%2Fdocuments%2Fegle%2Fegle-dwehd-2-egle_protocol_flushing_schools_and_facilities_683936_7.pdf&amp;data=04%7C01%7Cwesenbergm1%40michigan.gov%7C5165d56545cf407cd36d08d8cc8d60af%7Cd5fb7087377742ad966a892ef47225d1%7C0%7C0%7C637484254997377558%7CUnknown%7CTWFpbGZsb3d8eyJWIjoiMC4wLjAwMDAiLCJQIjoiV2luMzIiLCJBTiI6Ik1haWwiLCJXVCI6Mn0%3D%7C2000&amp;sdata=45inbGhk6TY2zMsgjjwNvba4j5TzYhE7xKXrPJSqjys%3D&amp;reserved=0" TargetMode="External"/><Relationship Id="rId10" Type="http://schemas.openxmlformats.org/officeDocument/2006/relationships/hyperlink" Target="https://gcc02.safelinks.protection.outlook.com/?url=https%3A%2F%2Fwww.ashrae.org%2Ftechnical-resources%2Fbookstore%2Fansi-ashrae-standard-188-2018-legionellosis-risk-management-for-building-water-systems&amp;data=04%7C01%7Cwesenbergm1%40michigan.gov%7C5165d56545cf407cd36d08d8cc8d60af%7Cd5fb7087377742ad966a892ef47225d1%7C0%7C0%7C637484254997397477%7CUnknown%7CTWFpbGZsb3d8eyJWIjoiMC4wLjAwMDAiLCJQIjoiV2luMzIiLCJBTiI6Ik1haWwiLCJXVCI6Mn0%3D%7C2000&amp;sdata=r9mNOdCv0eQt3pd9jeB3KQbzsSHyKhsSMntnpsJXKsg%3D&amp;reserved=0" TargetMode="External"/><Relationship Id="rId4" Type="http://schemas.openxmlformats.org/officeDocument/2006/relationships/hyperlink" Target="https://gcc02.safelinks.protection.outlook.com/?url=https%3A%2F%2Fwww.michigan.gov%2Fegle%2F0%2C9429%2C7-135--529903--%2C00.html&amp;data=04%7C01%7Cwesenbergm1%40michigan.gov%7C5165d56545cf407cd36d08d8cc8d60af%7Cd5fb7087377742ad966a892ef47225d1%7C0%7C0%7C637484254997367607%7CUnknown%7CTWFpbGZsb3d8eyJWIjoiMC4wLjAwMDAiLCJQIjoiV2luMzIiLCJBTiI6Ik1haWwiLCJXVCI6Mn0%3D%7C2000&amp;sdata=Bjg9e7GvkAd84dP9%2FUyUm6nKfTcwNE6Sm2K0tLzDA18%3D&amp;reserved=0" TargetMode="External"/><Relationship Id="rId9" Type="http://schemas.openxmlformats.org/officeDocument/2006/relationships/hyperlink" Target="https://gcc02.safelinks.protection.outlook.com/?url=https%3A%2F%2Fwww.cdc.gov%2Flegionella%2Fdownloads%2Ftoolkit.pdf&amp;data=04%7C01%7Cwesenbergm1%40michigan.gov%7C5165d56545cf407cd36d08d8cc8d60af%7Cd5fb7087377742ad966a892ef47225d1%7C0%7C0%7C637484254997387520%7CUnknown%7CTWFpbGZsb3d8eyJWIjoiMC4wLjAwMDAiLCJQIjoiV2luMzIiLCJBTiI6Ik1haWwiLCJXVCI6Mn0%3D%7C2000&amp;sdata=XF4nLVotcpH2PK3RBf%2FfHIZ5yxb7tXxJgWZuriVYVrg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F2AD2-2744-46F8-A3FE-1FB8A1F166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400" i="1" dirty="0"/>
              <a:t>Legionella considerations for school reopening</a:t>
            </a:r>
            <a:endParaRPr lang="en-US" sz="6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9141E-761F-4C9B-817D-42C7FAFFE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5128" y="3956279"/>
            <a:ext cx="8361229" cy="14256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Michigan Department of Health and Human Services</a:t>
            </a:r>
          </a:p>
          <a:p>
            <a:r>
              <a:rPr lang="en-US" b="1" dirty="0"/>
              <a:t>Dr. Sarah Lyon-</a:t>
            </a:r>
            <a:r>
              <a:rPr lang="en-US" b="1" dirty="0" err="1"/>
              <a:t>Callo</a:t>
            </a:r>
            <a:r>
              <a:rPr lang="en-US" b="1" dirty="0"/>
              <a:t> – Bureau Director and State Epidemiologist</a:t>
            </a:r>
          </a:p>
          <a:p>
            <a:r>
              <a:rPr lang="en-US" b="1" dirty="0"/>
              <a:t>Mike </a:t>
            </a:r>
            <a:r>
              <a:rPr lang="en-US" b="1" dirty="0" err="1"/>
              <a:t>Wesenberg</a:t>
            </a:r>
            <a:r>
              <a:rPr lang="en-US" b="1" dirty="0"/>
              <a:t>, </a:t>
            </a:r>
            <a:r>
              <a:rPr lang="en-US" b="1" dirty="0" err="1"/>
              <a:t>REHS</a:t>
            </a:r>
            <a:r>
              <a:rPr lang="en-US" b="1" dirty="0"/>
              <a:t>/RS – Environmental Health Specialist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1CBE1E7-F377-4858-BD6D-3DAD012F79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735" y="5743254"/>
            <a:ext cx="2468785" cy="1114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389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614D9-3D55-4140-8885-9AC562CD5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From Fresh Water to Clinical Disease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95A26E7-5B31-449C-87FF-1B69A2FC2D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12022" y="1493240"/>
            <a:ext cx="8573549" cy="42440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3BEF372-6DA8-4E88-A094-0CAC5597B8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823" y="6046448"/>
            <a:ext cx="3365284" cy="29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209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7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4A14C-CA8B-42DB-9555-E4E4706A1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Simplified Reopening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F0198-0751-4A1B-8DDF-7CE05B73A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339"/>
            <a:ext cx="10515600" cy="5248638"/>
          </a:xfrm>
        </p:spPr>
        <p:txBody>
          <a:bodyPr>
            <a:normAutofit/>
          </a:bodyPr>
          <a:lstStyle/>
          <a:p>
            <a:r>
              <a:rPr lang="en-US" b="1" dirty="0"/>
              <a:t>Actions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Drain and flush hot water tanks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Flush building water systems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Clean and disinfect drinking fountains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Change drinking fountain water filters</a:t>
            </a:r>
          </a:p>
          <a:p>
            <a:pPr marL="457200" lvl="1" indent="0">
              <a:lnSpc>
                <a:spcPct val="110000"/>
              </a:lnSpc>
              <a:buNone/>
            </a:pPr>
            <a:endParaRPr lang="en-US" sz="2000" dirty="0"/>
          </a:p>
          <a:p>
            <a:r>
              <a:rPr lang="en-US" b="1" dirty="0"/>
              <a:t>Testing Objectives</a:t>
            </a:r>
          </a:p>
          <a:p>
            <a:pPr marL="685800" marR="0" lvl="1" indent="-22860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Routine Legionella testing should be conducted to validate a comprehensive Water Management Program (WMP)</a:t>
            </a:r>
          </a:p>
          <a:p>
            <a:pPr marL="685800" marR="0" lvl="1" indent="-22860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Establishing a baseline measurement for performance indicators</a:t>
            </a:r>
          </a:p>
          <a:p>
            <a:pPr marL="685800" marR="0" lvl="1" indent="-22860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Evaluating potential growth and transmission sources</a:t>
            </a:r>
          </a:p>
          <a:p>
            <a:pPr marL="685800" marR="0" lvl="1" indent="-22860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Investigating potential sources of environmental exposures for persons with disease</a:t>
            </a:r>
          </a:p>
          <a:p>
            <a:pPr marL="457200" marR="0" lvl="1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25661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7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4A14C-CA8B-42DB-9555-E4E4706A1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F0198-0751-4A1B-8DDF-7CE05B73A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340"/>
            <a:ext cx="10515600" cy="4850946"/>
          </a:xfrm>
        </p:spPr>
        <p:txBody>
          <a:bodyPr>
            <a:normAutofit/>
          </a:bodyPr>
          <a:lstStyle/>
          <a:p>
            <a:endParaRPr lang="en-US" b="1" dirty="0"/>
          </a:p>
          <a:p>
            <a:r>
              <a:rPr lang="en-US" b="1" dirty="0"/>
              <a:t>Key points</a:t>
            </a:r>
          </a:p>
          <a:p>
            <a:pPr lvl="1"/>
            <a:r>
              <a:rPr lang="en-US" sz="2000" dirty="0"/>
              <a:t>Creation of a Water Management Program (WMP) is imperative</a:t>
            </a:r>
          </a:p>
          <a:p>
            <a:pPr lvl="1"/>
            <a:r>
              <a:rPr lang="en-US" sz="2000" dirty="0"/>
              <a:t>Testing should be driven by the components of a comprehensive WMP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b="1" dirty="0"/>
              <a:t>Questions</a:t>
            </a:r>
          </a:p>
          <a:p>
            <a:pPr lvl="1"/>
            <a:r>
              <a:rPr lang="en-US" sz="2000" dirty="0"/>
              <a:t>Contact your local Environmental Health Department for assistance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735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7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C5EA2-34D2-42F1-87F1-01772B195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Reopening Guidance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82120-8D37-4AF1-92E1-E1975FB33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177" y="1825625"/>
            <a:ext cx="11416937" cy="4351338"/>
          </a:xfrm>
        </p:spPr>
        <p:txBody>
          <a:bodyPr>
            <a:normAutofit/>
          </a:bodyPr>
          <a:lstStyle/>
          <a:p>
            <a:pPr marL="0" marR="0"/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CDC: Guidance for Reopening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/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EPA: Guidance for Reopening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/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EGLE: Guidance for Reopening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/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5"/>
              </a:rPr>
              <a:t>EGLE: Guidance for Flushing School Plumbing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6"/>
              </a:rPr>
              <a:t>Building Reopening Checklist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7"/>
              </a:rPr>
              <a:t>Reopening Aquatic Venues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/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8"/>
              </a:rPr>
              <a:t>CDC: Considerations When Working with Legionella Consultants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/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9"/>
              </a:rPr>
              <a:t>CDC Toolkit: Developing a Water Management Program to Reduce Legionella Growth &amp; Spread in  Buildings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/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10"/>
              </a:rPr>
              <a:t>ANSI/ASHRAE Standard 188-2018: Legionellosis: Risk Management for Building Water Systems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11"/>
              </a:rPr>
              <a:t>ASHRAE Guideline 12-2020: Managing the Risk of Legionellosis Associated with Building Water Systems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1398749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31669A8-7BC1-425B-967E-3C8A2756A0DC}" vid="{6DE954EA-8F34-4F37-A542-661FE71CD4E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1967</TotalTime>
  <Words>225</Words>
  <Application>Microsoft Office PowerPoint</Application>
  <PresentationFormat>Widescreen</PresentationFormat>
  <Paragraphs>41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Franklin Gothic Book</vt:lpstr>
      <vt:lpstr>Franklin Gothic Medium</vt:lpstr>
      <vt:lpstr>Crop</vt:lpstr>
      <vt:lpstr>Office Theme</vt:lpstr>
      <vt:lpstr>Legionella considerations for school reopening</vt:lpstr>
      <vt:lpstr>From Fresh Water to Clinical Disease</vt:lpstr>
      <vt:lpstr>Simplified Reopening Guidance</vt:lpstr>
      <vt:lpstr>Summary</vt:lpstr>
      <vt:lpstr>Reopening Guidance and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Legionella Update</dc:title>
  <dc:creator>Spiker, Bryce (DHHS-Contractor)</dc:creator>
  <cp:lastModifiedBy>Reynolds, Nathan</cp:lastModifiedBy>
  <cp:revision>39</cp:revision>
  <dcterms:created xsi:type="dcterms:W3CDTF">2019-08-06T15:59:27Z</dcterms:created>
  <dcterms:modified xsi:type="dcterms:W3CDTF">2021-02-11T16:35:18Z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a2fed65-62e7-46ea-af74-187e0c17143a_Enabled">
    <vt:lpwstr>True</vt:lpwstr>
  </property>
  <property fmtid="{D5CDD505-2E9C-101B-9397-08002B2CF9AE}" pid="3" name="MSIP_Label_3a2fed65-62e7-46ea-af74-187e0c17143a_SiteId">
    <vt:lpwstr>d5fb7087-3777-42ad-966a-892ef47225d1</vt:lpwstr>
  </property>
  <property fmtid="{D5CDD505-2E9C-101B-9397-08002B2CF9AE}" pid="4" name="MSIP_Label_3a2fed65-62e7-46ea-af74-187e0c17143a_Owner">
    <vt:lpwstr>SpikerB1@michigan.gov</vt:lpwstr>
  </property>
  <property fmtid="{D5CDD505-2E9C-101B-9397-08002B2CF9AE}" pid="5" name="MSIP_Label_3a2fed65-62e7-46ea-af74-187e0c17143a_SetDate">
    <vt:lpwstr>2020-09-08T14:16:26.3020356Z</vt:lpwstr>
  </property>
  <property fmtid="{D5CDD505-2E9C-101B-9397-08002B2CF9AE}" pid="6" name="MSIP_Label_3a2fed65-62e7-46ea-af74-187e0c17143a_Name">
    <vt:lpwstr>Internal Data (Standard State Data)</vt:lpwstr>
  </property>
  <property fmtid="{D5CDD505-2E9C-101B-9397-08002B2CF9AE}" pid="7" name="MSIP_Label_3a2fed65-62e7-46ea-af74-187e0c17143a_Application">
    <vt:lpwstr>Microsoft Azure Information Protection</vt:lpwstr>
  </property>
  <property fmtid="{D5CDD505-2E9C-101B-9397-08002B2CF9AE}" pid="8" name="MSIP_Label_3a2fed65-62e7-46ea-af74-187e0c17143a_ActionId">
    <vt:lpwstr>6308143c-fd8a-428f-bef7-7f4b020cdc7d</vt:lpwstr>
  </property>
  <property fmtid="{D5CDD505-2E9C-101B-9397-08002B2CF9AE}" pid="9" name="MSIP_Label_3a2fed65-62e7-46ea-af74-187e0c17143a_Extended_MSFT_Method">
    <vt:lpwstr>Manual</vt:lpwstr>
  </property>
  <property fmtid="{D5CDD505-2E9C-101B-9397-08002B2CF9AE}" pid="10" name="Sensitivity">
    <vt:lpwstr>Internal Data (Standard State Data)</vt:lpwstr>
  </property>
</Properties>
</file>